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93" r:id="rId2"/>
    <p:sldId id="257" r:id="rId3"/>
    <p:sldId id="258" r:id="rId4"/>
    <p:sldId id="259" r:id="rId5"/>
    <p:sldId id="278" r:id="rId6"/>
    <p:sldId id="260" r:id="rId7"/>
    <p:sldId id="261" r:id="rId8"/>
    <p:sldId id="295" r:id="rId9"/>
    <p:sldId id="262" r:id="rId10"/>
    <p:sldId id="263" r:id="rId11"/>
    <p:sldId id="264" r:id="rId12"/>
    <p:sldId id="280" r:id="rId13"/>
    <p:sldId id="296" r:id="rId14"/>
    <p:sldId id="265" r:id="rId15"/>
    <p:sldId id="281" r:id="rId16"/>
    <p:sldId id="266" r:id="rId17"/>
    <p:sldId id="282" r:id="rId18"/>
    <p:sldId id="268" r:id="rId19"/>
    <p:sldId id="269" r:id="rId20"/>
    <p:sldId id="271" r:id="rId21"/>
    <p:sldId id="283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2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4250A3B-398E-41A6-A8B7-C5ACB691F5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l">
              <a:defRPr sz="1200"/>
            </a:lvl1pPr>
          </a:lstStyle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70A95E-1B81-4B05-A90F-41C4F6BD4E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r">
              <a:defRPr sz="1200"/>
            </a:lvl1pPr>
          </a:lstStyle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6/6/2021 pm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17D023-CA28-4DFB-BC50-4AB6CA7D95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l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Micky Galloway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15650-C237-4907-9DDE-D625D08D5E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7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r">
              <a:defRPr sz="1200"/>
            </a:lvl1pPr>
          </a:lstStyle>
          <a:p>
            <a:fld id="{1D8EAA2C-79FC-401E-BA1E-C6BBD454690B}" type="slidenum"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576527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r">
              <a:defRPr sz="1200"/>
            </a:lvl1pPr>
          </a:lstStyle>
          <a:p>
            <a:r>
              <a:rPr lang="en-US"/>
              <a:t>6/6/2021 pm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7" tIns="48329" rIns="96657" bIns="483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7"/>
            <a:ext cx="5852160" cy="3780472"/>
          </a:xfrm>
          <a:prstGeom prst="rect">
            <a:avLst/>
          </a:prstGeom>
        </p:spPr>
        <p:txBody>
          <a:bodyPr vert="horz" lIns="96657" tIns="48329" rIns="96657" bIns="4832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l">
              <a:defRPr sz="1200"/>
            </a:lvl1pPr>
          </a:lstStyle>
          <a:p>
            <a:r>
              <a:rPr lang="en-US"/>
              <a:t>Micky Galloway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7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r">
              <a:defRPr sz="1200"/>
            </a:lvl1pPr>
          </a:lstStyle>
          <a:p>
            <a:fld id="{13604375-141D-475C-8305-DF1BE78D9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5262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3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33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6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2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41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84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5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8676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2126945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0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68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0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4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71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6" y="4480370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8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40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40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3" y="609602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2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86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96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1761070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2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0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8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70" y="1732452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4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6" y="1770325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6" y="1770325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40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6" y="1835257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6" y="2380140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5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3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0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8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6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8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2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8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9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16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7" y="1732452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580BE03-C3E0-4236-AA56-4BEA404D3423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8" y="5883278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5883278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207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59A4309-B295-4490-9A9A-65C0202326D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1214303"/>
            <a:ext cx="8382000" cy="1754326"/>
          </a:xfrm>
          <a:effectLst>
            <a:outerShdw dist="35921" dir="2700000" algn="ctr" rotWithShape="0">
              <a:srgbClr val="33CCFF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Welcome Back – Part 1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Jerusalem Is Rebuilt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FA39706-078D-440B-8848-FC65BB06F5B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3124202"/>
            <a:ext cx="8382000" cy="412421"/>
          </a:xfrm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Ezra, Nehemiah, Esther, Haggai, Zechariah, Malachi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2">
            <a:extLst>
              <a:ext uri="{FF2B5EF4-FFF2-40B4-BE49-F238E27FC236}">
                <a16:creationId xmlns:a16="http://schemas.microsoft.com/office/drawing/2014/main" id="{0D1E3E24-C880-4092-A284-60346A5709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528935"/>
            <a:ext cx="5791200" cy="923330"/>
          </a:xfrm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369F2C0-3D1E-43E1-BECE-0B9819DC0D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382000" cy="4262705"/>
          </a:xfrm>
        </p:spPr>
        <p:txBody>
          <a:bodyPr>
            <a:spAutoFit/>
          </a:bodyPr>
          <a:lstStyle/>
          <a:p>
            <a:pPr marL="609600" indent="-609600"/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“three returns” in Ezra and Nehemiah: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Jews return home under the leadership of </a:t>
            </a:r>
            <a:r>
              <a:rPr lang="en-US" alt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Zerubbabel</a:t>
            </a:r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build the temple. (Book of Haggai)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Ezra</a:t>
            </a:r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returns with the Priests to start the spiritual reform.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Nehemiah</a:t>
            </a:r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returns to build the walls. (Book of Nehemiah)</a:t>
            </a:r>
            <a:endParaRPr lang="en-US" altLang="en-US" sz="3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5" name="WordArt 9">
            <a:extLst>
              <a:ext uri="{FF2B5EF4-FFF2-40B4-BE49-F238E27FC236}">
                <a16:creationId xmlns:a16="http://schemas.microsoft.com/office/drawing/2014/main" id="{FB8F37DB-C73E-4F3B-8261-0E59B0BE84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381000"/>
            <a:ext cx="1143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white"/>
                </a:solidFill>
                <a:effectLst>
                  <a:outerShdw dist="35921" dir="2700000" algn="ctr" rotWithShape="0">
                    <a:srgbClr val="33CC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27657" name="Straight Connector 11">
            <a:extLst>
              <a:ext uri="{FF2B5EF4-FFF2-40B4-BE49-F238E27FC236}">
                <a16:creationId xmlns:a16="http://schemas.microsoft.com/office/drawing/2014/main" id="{012A7E71-175B-4051-8EEE-A9C8BCD3E96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" y="1752600"/>
            <a:ext cx="82296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Rectangle 2">
            <a:extLst>
              <a:ext uri="{FF2B5EF4-FFF2-40B4-BE49-F238E27FC236}">
                <a16:creationId xmlns:a16="http://schemas.microsoft.com/office/drawing/2014/main" id="{2BCA0219-BBF2-473C-A291-CE20BBD53C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4135"/>
            <a:ext cx="8534400" cy="923330"/>
          </a:xfrm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 Number ONE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0B724F9-E2AD-4D79-ACF9-0B5A7561CF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82000" cy="4164217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Jews return to Palestine under Zerubbabel.</a:t>
            </a:r>
            <a:b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Ezra 3</a:t>
            </a:r>
          </a:p>
          <a:p>
            <a:pPr lvl="1" eaLnBrk="1" hangingPunct="1"/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 to work on their temple as soon as they reach Jerusalem</a:t>
            </a:r>
          </a:p>
          <a:p>
            <a:pPr lvl="1" eaLnBrk="1" hangingPunct="1"/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Rebuilt the altar of burnt offering and began their regular sacrifices</a:t>
            </a:r>
          </a:p>
          <a:p>
            <a:pPr lvl="2" eaLnBrk="1" hangingPunct="1"/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Celebrated when the foundations of the temple were laid.</a:t>
            </a:r>
          </a:p>
        </p:txBody>
      </p:sp>
      <p:cxnSp>
        <p:nvCxnSpPr>
          <p:cNvPr id="28680" name="Straight Connector 10">
            <a:extLst>
              <a:ext uri="{FF2B5EF4-FFF2-40B4-BE49-F238E27FC236}">
                <a16:creationId xmlns:a16="http://schemas.microsoft.com/office/drawing/2014/main" id="{92FF690E-2150-4790-86E1-8802DA451A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Rectangle 2">
            <a:extLst>
              <a:ext uri="{FF2B5EF4-FFF2-40B4-BE49-F238E27FC236}">
                <a16:creationId xmlns:a16="http://schemas.microsoft.com/office/drawing/2014/main" id="{BD56BD62-0864-4E88-8E93-3D3F7F076E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4135"/>
            <a:ext cx="8534400" cy="923330"/>
          </a:xfrm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 Number ONE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B3FE616-50B6-4267-A16C-5952CC97EC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82000" cy="4422749"/>
          </a:xfrm>
        </p:spPr>
        <p:txBody>
          <a:bodyPr>
            <a:spAutoFit/>
          </a:bodyPr>
          <a:lstStyle/>
          <a:p>
            <a:pPr lvl="1" eaLnBrk="1" hangingPunct="1"/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Praised God for His mercy</a:t>
            </a:r>
          </a:p>
          <a:p>
            <a:pPr lvl="1" eaLnBrk="1" hangingPunct="1"/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Grief that day also</a:t>
            </a:r>
          </a:p>
          <a:p>
            <a:pPr lvl="2" eaLnBrk="1" hangingPunct="1"/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present who could remember the splendor of the temple Nebuchadnezzar</a:t>
            </a:r>
            <a:b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burned</a:t>
            </a:r>
          </a:p>
          <a:p>
            <a:pPr lvl="2" eaLnBrk="1" hangingPunct="1"/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one would never compare to it!</a:t>
            </a:r>
          </a:p>
          <a:p>
            <a:pPr marL="810000" lvl="2" indent="0" eaLnBrk="1" hangingPunct="1">
              <a:buNone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/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cf. Ezra 3:10ff; cf. Haggai 2:3</a:t>
            </a:r>
          </a:p>
        </p:txBody>
      </p:sp>
      <p:cxnSp>
        <p:nvCxnSpPr>
          <p:cNvPr id="29704" name="Straight Connector 10">
            <a:extLst>
              <a:ext uri="{FF2B5EF4-FFF2-40B4-BE49-F238E27FC236}">
                <a16:creationId xmlns:a16="http://schemas.microsoft.com/office/drawing/2014/main" id="{1C451DD5-6EC5-4A74-802B-E6B3D5D45B0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Rectangle 2">
            <a:extLst>
              <a:ext uri="{FF2B5EF4-FFF2-40B4-BE49-F238E27FC236}">
                <a16:creationId xmlns:a16="http://schemas.microsoft.com/office/drawing/2014/main" id="{B2FC67CE-5BB5-4F8C-8B46-533618053A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4135"/>
            <a:ext cx="8534400" cy="923330"/>
          </a:xfrm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 Number ONE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738061F6-CA76-4E4C-BBF4-F0231D5B7B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82000" cy="2769989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Adversaries began trying to stop their work</a:t>
            </a:r>
          </a:p>
          <a:p>
            <a:pPr eaLnBrk="1" hangingPunct="1"/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Samaritans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desired to help build the temple. Ezra 4:1ff; Nehemiah 2:20</a:t>
            </a:r>
          </a:p>
          <a:p>
            <a:pPr lvl="1" eaLnBrk="1" hangingPunct="1"/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who the Samaritans were and their understanding of God. 2 Kings 17:32</a:t>
            </a:r>
          </a:p>
        </p:txBody>
      </p:sp>
      <p:cxnSp>
        <p:nvCxnSpPr>
          <p:cNvPr id="30728" name="Straight Connector 10">
            <a:extLst>
              <a:ext uri="{FF2B5EF4-FFF2-40B4-BE49-F238E27FC236}">
                <a16:creationId xmlns:a16="http://schemas.microsoft.com/office/drawing/2014/main" id="{CE75EE0D-C662-4641-82C4-B4812741610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Rectangle 2">
            <a:extLst>
              <a:ext uri="{FF2B5EF4-FFF2-40B4-BE49-F238E27FC236}">
                <a16:creationId xmlns:a16="http://schemas.microsoft.com/office/drawing/2014/main" id="{C682885D-8F6B-44D6-80EF-00EBF6FFAA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4135"/>
            <a:ext cx="8534400" cy="923330"/>
          </a:xfrm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 Number ONE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CA81CDF-5F35-4B4C-BE3D-8528E6A9DE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82000" cy="4164217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Adversaries began trying to stop their work. Nehemiah 2:17ff</a:t>
            </a:r>
          </a:p>
          <a:p>
            <a:pPr lvl="1" eaLnBrk="1" hangingPunct="1"/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Wrote a letter to the new king </a:t>
            </a:r>
            <a:r>
              <a:rPr lang="en-US" alt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Cambyses </a:t>
            </a:r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(Cyrus’ son) after Cyrus had died</a:t>
            </a:r>
          </a:p>
          <a:p>
            <a:pPr lvl="2" eaLnBrk="1" hangingPunct="1"/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Called by the titles of Ahasuerus and Artaxerxes in the letter</a:t>
            </a:r>
          </a:p>
          <a:p>
            <a:pPr lvl="1" eaLnBrk="1" hangingPunct="1"/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Accused the Jews of treason.</a:t>
            </a:r>
            <a:b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Ezra 4:6ff; 11ff</a:t>
            </a:r>
          </a:p>
        </p:txBody>
      </p:sp>
      <p:cxnSp>
        <p:nvCxnSpPr>
          <p:cNvPr id="31752" name="Straight Connector 10">
            <a:extLst>
              <a:ext uri="{FF2B5EF4-FFF2-40B4-BE49-F238E27FC236}">
                <a16:creationId xmlns:a16="http://schemas.microsoft.com/office/drawing/2014/main" id="{A7BCEFDE-0AB6-4FCC-BFDC-6E2F26AB0A1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5" name="Rectangle 2">
            <a:extLst>
              <a:ext uri="{FF2B5EF4-FFF2-40B4-BE49-F238E27FC236}">
                <a16:creationId xmlns:a16="http://schemas.microsoft.com/office/drawing/2014/main" id="{DD7FDB1C-15F7-4FAB-B624-DCD7BFD88D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4135"/>
            <a:ext cx="8534400" cy="923330"/>
          </a:xfrm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 Number ONE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96F85CC-152B-40B3-8019-7C712B31B8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82000" cy="4982903"/>
          </a:xfrm>
        </p:spPr>
        <p:txBody>
          <a:bodyPr>
            <a:spAutoFit/>
          </a:bodyPr>
          <a:lstStyle/>
          <a:p>
            <a:pPr lvl="1" eaLnBrk="1" hangingPunct="1"/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Asked the king to check the records to see if Jerusalem had not always been rebellious. Ezra 4:15</a:t>
            </a:r>
          </a:p>
          <a:p>
            <a:pPr lvl="2" eaLnBrk="1" hangingPunct="1"/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Cambyses checked and he found that Jerusalem had been rebellious. Ezra 4:17ff</a:t>
            </a:r>
          </a:p>
          <a:p>
            <a:pPr lvl="2" eaLnBrk="1" hangingPunct="1"/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result, he had the work stopped and nothing more was accomplished for 16 years. Ezra 4:21</a:t>
            </a:r>
          </a:p>
          <a:p>
            <a:pPr lvl="2" eaLnBrk="1" hangingPunct="1"/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 the people built for themselves houses, yet did not prosper. Haggai 1:2-11</a:t>
            </a:r>
          </a:p>
        </p:txBody>
      </p:sp>
      <p:cxnSp>
        <p:nvCxnSpPr>
          <p:cNvPr id="32776" name="Straight Connector 10">
            <a:extLst>
              <a:ext uri="{FF2B5EF4-FFF2-40B4-BE49-F238E27FC236}">
                <a16:creationId xmlns:a16="http://schemas.microsoft.com/office/drawing/2014/main" id="{DE0A39D1-0778-499B-861D-C2EBE1A6A9E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Rectangle 2">
            <a:extLst>
              <a:ext uri="{FF2B5EF4-FFF2-40B4-BE49-F238E27FC236}">
                <a16:creationId xmlns:a16="http://schemas.microsoft.com/office/drawing/2014/main" id="{F943C1B9-4ABD-4774-A1E3-C615EACC3B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4135"/>
            <a:ext cx="8534400" cy="923330"/>
          </a:xfrm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 Number ONE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BD27852-43B9-4372-8DF7-029A2725C3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382000" cy="3702552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Cambyses continued to push the borders of his kingdom outward</a:t>
            </a:r>
          </a:p>
          <a:p>
            <a:pPr lvl="1" eaLnBrk="1" hangingPunct="1"/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Succeeded in taking </a:t>
            </a:r>
            <a:r>
              <a:rPr lang="en-US" alt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Egypt </a:t>
            </a:r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ended the reign of the Pharaohs forever</a:t>
            </a:r>
          </a:p>
          <a:p>
            <a:pPr lvl="1" eaLnBrk="1" hangingPunct="1"/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Learned of problems at home</a:t>
            </a:r>
          </a:p>
          <a:p>
            <a:pPr lvl="2" eaLnBrk="1" hangingPunct="1"/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Started back to secure his hold on the kingdom, but he died on the way</a:t>
            </a:r>
          </a:p>
        </p:txBody>
      </p:sp>
      <p:cxnSp>
        <p:nvCxnSpPr>
          <p:cNvPr id="33800" name="Straight Connector 10">
            <a:extLst>
              <a:ext uri="{FF2B5EF4-FFF2-40B4-BE49-F238E27FC236}">
                <a16:creationId xmlns:a16="http://schemas.microsoft.com/office/drawing/2014/main" id="{71D83AA5-FB51-4EC3-AC30-0B763DFBF3E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Rectangle 2">
            <a:extLst>
              <a:ext uri="{FF2B5EF4-FFF2-40B4-BE49-F238E27FC236}">
                <a16:creationId xmlns:a16="http://schemas.microsoft.com/office/drawing/2014/main" id="{0949C527-FBF6-4EC7-A79B-C69D847318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4135"/>
            <a:ext cx="8534400" cy="923330"/>
          </a:xfrm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 Number ONE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51807384-3B0C-4514-897D-1FA3C2086F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382000" cy="3071610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Darius the Great 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(Cyrus’ grandson) came to the throne</a:t>
            </a:r>
          </a:p>
          <a:p>
            <a:pPr lvl="1" eaLnBrk="1" hangingPunct="1"/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Divided the empire into 20 satrapies with an officer over each one – answerable to him</a:t>
            </a:r>
          </a:p>
          <a:p>
            <a:pPr lvl="2" eaLnBrk="1" hangingPunct="1"/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satrapy was subdivided into provinces with rulers</a:t>
            </a:r>
          </a:p>
        </p:txBody>
      </p:sp>
      <p:cxnSp>
        <p:nvCxnSpPr>
          <p:cNvPr id="34824" name="Straight Connector 10">
            <a:extLst>
              <a:ext uri="{FF2B5EF4-FFF2-40B4-BE49-F238E27FC236}">
                <a16:creationId xmlns:a16="http://schemas.microsoft.com/office/drawing/2014/main" id="{ABA04A89-6323-4F8E-90B6-677BE08682B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50" name="Picture 18">
            <a:extLst>
              <a:ext uri="{FF2B5EF4-FFF2-40B4-BE49-F238E27FC236}">
                <a16:creationId xmlns:a16="http://schemas.microsoft.com/office/drawing/2014/main" id="{541737B5-8668-4350-92FA-661820948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295404"/>
            <a:ext cx="8382000" cy="538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Oval 11">
            <a:extLst>
              <a:ext uri="{FF2B5EF4-FFF2-40B4-BE49-F238E27FC236}">
                <a16:creationId xmlns:a16="http://schemas.microsoft.com/office/drawing/2014/main" id="{F034EA00-2D84-4435-A30D-AD8613166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133600"/>
            <a:ext cx="609600" cy="381000"/>
          </a:xfrm>
          <a:prstGeom prst="ellipse">
            <a:avLst/>
          </a:prstGeom>
          <a:solidFill>
            <a:schemeClr val="tx2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defTabSz="457200"/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18444" name="Oval 12">
            <a:extLst>
              <a:ext uri="{FF2B5EF4-FFF2-40B4-BE49-F238E27FC236}">
                <a16:creationId xmlns:a16="http://schemas.microsoft.com/office/drawing/2014/main" id="{FD186BA0-30F9-4FE9-A8F7-A5BDB20D2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962400"/>
            <a:ext cx="762000" cy="457200"/>
          </a:xfrm>
          <a:prstGeom prst="ellipse">
            <a:avLst/>
          </a:prstGeom>
          <a:solidFill>
            <a:schemeClr val="tx2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defTabSz="457200"/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18445" name="Oval 13">
            <a:extLst>
              <a:ext uri="{FF2B5EF4-FFF2-40B4-BE49-F238E27FC236}">
                <a16:creationId xmlns:a16="http://schemas.microsoft.com/office/drawing/2014/main" id="{C4B540AB-EB19-44B7-9BE6-A039F509F65C}"/>
              </a:ext>
            </a:extLst>
          </p:cNvPr>
          <p:cNvSpPr>
            <a:spLocks noChangeArrowheads="1"/>
          </p:cNvSpPr>
          <p:nvPr/>
        </p:nvSpPr>
        <p:spPr bwMode="auto">
          <a:xfrm rot="6424044">
            <a:off x="827885" y="2601120"/>
            <a:ext cx="720725" cy="512762"/>
          </a:xfrm>
          <a:prstGeom prst="ellipse">
            <a:avLst/>
          </a:prstGeom>
          <a:solidFill>
            <a:schemeClr val="tx2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defTabSz="457200"/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18446" name="Oval 14">
            <a:extLst>
              <a:ext uri="{FF2B5EF4-FFF2-40B4-BE49-F238E27FC236}">
                <a16:creationId xmlns:a16="http://schemas.microsoft.com/office/drawing/2014/main" id="{2AF58A95-7394-4B6A-BADF-90B7AD1DE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209800"/>
            <a:ext cx="838200" cy="457200"/>
          </a:xfrm>
          <a:prstGeom prst="ellipse">
            <a:avLst/>
          </a:prstGeom>
          <a:solidFill>
            <a:schemeClr val="tx2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defTabSz="457200"/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35851" name="Line 15">
            <a:extLst>
              <a:ext uri="{FF2B5EF4-FFF2-40B4-BE49-F238E27FC236}">
                <a16:creationId xmlns:a16="http://schemas.microsoft.com/office/drawing/2014/main" id="{56F9662B-D091-4224-AA02-085AD3E253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3657600"/>
            <a:ext cx="1981200" cy="3048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defTabSz="457200"/>
            <a:endParaRPr lang="en-US">
              <a:solidFill>
                <a:prstClr val="white"/>
              </a:solidFill>
              <a:latin typeface="Calisto MT" panose="02040603050505030304"/>
            </a:endParaRPr>
          </a:p>
        </p:txBody>
      </p:sp>
      <p:sp>
        <p:nvSpPr>
          <p:cNvPr id="35852" name="Line 16">
            <a:extLst>
              <a:ext uri="{FF2B5EF4-FFF2-40B4-BE49-F238E27FC236}">
                <a16:creationId xmlns:a16="http://schemas.microsoft.com/office/drawing/2014/main" id="{18D86468-E9FF-4250-AF77-16E9174A84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38900" y="3810000"/>
            <a:ext cx="2209800" cy="304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US">
              <a:solidFill>
                <a:prstClr val="white"/>
              </a:solidFill>
              <a:latin typeface="Calisto MT" panose="02040603050505030304"/>
            </a:endParaRPr>
          </a:p>
        </p:txBody>
      </p:sp>
      <p:sp>
        <p:nvSpPr>
          <p:cNvPr id="35853" name="Oval 17">
            <a:extLst>
              <a:ext uri="{FF2B5EF4-FFF2-40B4-BE49-F238E27FC236}">
                <a16:creationId xmlns:a16="http://schemas.microsoft.com/office/drawing/2014/main" id="{8A8B2C52-533A-452C-B398-9B7B47208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114800"/>
            <a:ext cx="228600" cy="304800"/>
          </a:xfrm>
          <a:prstGeom prst="ellips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defTabSz="457200"/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35854" name="Rectangle 2">
            <a:extLst>
              <a:ext uri="{FF2B5EF4-FFF2-40B4-BE49-F238E27FC236}">
                <a16:creationId xmlns:a16="http://schemas.microsoft.com/office/drawing/2014/main" id="{D3B64550-C5FD-4F82-B8F5-73F3FDC653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4135"/>
            <a:ext cx="8534400" cy="923330"/>
          </a:xfrm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 Number ONE</a:t>
            </a:r>
          </a:p>
        </p:txBody>
      </p:sp>
      <p:cxnSp>
        <p:nvCxnSpPr>
          <p:cNvPr id="35855" name="Straight Connector 17">
            <a:extLst>
              <a:ext uri="{FF2B5EF4-FFF2-40B4-BE49-F238E27FC236}">
                <a16:creationId xmlns:a16="http://schemas.microsoft.com/office/drawing/2014/main" id="{DD533D01-CA64-4A5B-A63D-74CA9D07299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3B6521B-81A0-486F-A65E-21DA4A7790E6}"/>
              </a:ext>
            </a:extLst>
          </p:cNvPr>
          <p:cNvSpPr txBox="1"/>
          <p:nvPr/>
        </p:nvSpPr>
        <p:spPr>
          <a:xfrm>
            <a:off x="3469076" y="1295404"/>
            <a:ext cx="5324475" cy="2400657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txBody>
          <a:bodyPr wrap="square">
            <a:spAutoFit/>
          </a:bodyPr>
          <a:lstStyle/>
          <a:p>
            <a:pPr defTabSz="457200"/>
            <a:r>
              <a:rPr lang="en-US" sz="2400" b="1" dirty="0">
                <a:solidFill>
                  <a:srgbClr val="002060"/>
                </a:solidFill>
                <a:latin typeface="Calisto MT" panose="02040603050505030304"/>
              </a:rPr>
              <a:t>Darius conquered new territories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alisto MT" panose="02040603050505030304"/>
              </a:rPr>
              <a:t>A wise administrator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alisto MT" panose="02040603050505030304"/>
              </a:rPr>
              <a:t>Initiated many legal and fiscal reforms in the land to promote commerce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alisto MT" panose="02040603050505030304"/>
              </a:rPr>
              <a:t>Built roads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alisto MT" panose="02040603050505030304"/>
              </a:rPr>
              <a:t>Established an efficient postal system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Calisto MT" panose="02040603050505030304"/>
              </a:rPr>
              <a:t>Built a canal connecting Gulf of Suez to the Mediterranean Sea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FF4BE84-59EA-4B25-B3F7-7DCE43CB7FF3}"/>
              </a:ext>
            </a:extLst>
          </p:cNvPr>
          <p:cNvCxnSpPr>
            <a:cxnSpLocks/>
          </p:cNvCxnSpPr>
          <p:nvPr/>
        </p:nvCxnSpPr>
        <p:spPr>
          <a:xfrm flipH="1">
            <a:off x="2590803" y="3277243"/>
            <a:ext cx="1183073" cy="1142359"/>
          </a:xfrm>
          <a:prstGeom prst="straightConnector1">
            <a:avLst/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 animBg="1"/>
      <p:bldP spid="18444" grpId="0" animBg="1"/>
      <p:bldP spid="18445" grpId="0" animBg="1"/>
      <p:bldP spid="184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4" name="Picture 18">
            <a:extLst>
              <a:ext uri="{FF2B5EF4-FFF2-40B4-BE49-F238E27FC236}">
                <a16:creationId xmlns:a16="http://schemas.microsoft.com/office/drawing/2014/main" id="{67B16AD5-000C-4BCA-AACB-6CD3A30E2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4" y="1371600"/>
            <a:ext cx="34067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8" name="Rectangle 2">
            <a:extLst>
              <a:ext uri="{FF2B5EF4-FFF2-40B4-BE49-F238E27FC236}">
                <a16:creationId xmlns:a16="http://schemas.microsoft.com/office/drawing/2014/main" id="{63FE4F29-46EA-4910-B98F-EFB6895860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4135"/>
            <a:ext cx="8534400" cy="923330"/>
          </a:xfrm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 Number ONE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E6FBD20-6CA1-423C-B83D-61FA641B3D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33800" y="1295400"/>
            <a:ext cx="5105400" cy="4613571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Judah </a:t>
            </a:r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a tiny dependency in an empire of 2,000,000 square miles</a:t>
            </a:r>
          </a:p>
          <a:p>
            <a:pPr lvl="1" eaLnBrk="1" hangingPunct="1"/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Persian governor ruled the fifth Satrapy</a:t>
            </a:r>
          </a:p>
          <a:p>
            <a:pPr lvl="1" eaLnBrk="1" hangingPunct="1"/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from northern Syria down to the border of Egypt</a:t>
            </a:r>
          </a:p>
          <a:p>
            <a:pPr lvl="2" eaLnBrk="1" hangingPunct="1"/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Called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Abarnahara</a:t>
            </a:r>
            <a:b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land beyond</a:t>
            </a:r>
            <a:b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Euphrates</a:t>
            </a: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9471" name="Freeform 15">
            <a:extLst>
              <a:ext uri="{FF2B5EF4-FFF2-40B4-BE49-F238E27FC236}">
                <a16:creationId xmlns:a16="http://schemas.microsoft.com/office/drawing/2014/main" id="{294DDC5A-B376-4DD8-B061-0BCA4E0AC30F}"/>
              </a:ext>
            </a:extLst>
          </p:cNvPr>
          <p:cNvSpPr>
            <a:spLocks/>
          </p:cNvSpPr>
          <p:nvPr/>
        </p:nvSpPr>
        <p:spPr bwMode="auto">
          <a:xfrm>
            <a:off x="1295404" y="4648200"/>
            <a:ext cx="1033463" cy="901700"/>
          </a:xfrm>
          <a:custGeom>
            <a:avLst/>
            <a:gdLst>
              <a:gd name="T0" fmla="*/ 1527962314 w 699"/>
              <a:gd name="T1" fmla="*/ 5040312 h 568"/>
              <a:gd name="T2" fmla="*/ 1108264118 w 699"/>
              <a:gd name="T3" fmla="*/ 57962800 h 568"/>
              <a:gd name="T4" fmla="*/ 990224647 w 699"/>
              <a:gd name="T5" fmla="*/ 75604680 h 568"/>
              <a:gd name="T6" fmla="*/ 898415020 w 699"/>
              <a:gd name="T7" fmla="*/ 93244972 h 568"/>
              <a:gd name="T8" fmla="*/ 465602456 w 699"/>
              <a:gd name="T9" fmla="*/ 161289980 h 568"/>
              <a:gd name="T10" fmla="*/ 284169791 w 699"/>
              <a:gd name="T11" fmla="*/ 246975306 h 568"/>
              <a:gd name="T12" fmla="*/ 150829409 w 699"/>
              <a:gd name="T13" fmla="*/ 367942754 h 568"/>
              <a:gd name="T14" fmla="*/ 0 w 699"/>
              <a:gd name="T15" fmla="*/ 609877749 h 568"/>
              <a:gd name="T16" fmla="*/ 15300871 w 699"/>
              <a:gd name="T17" fmla="*/ 748485489 h 568"/>
              <a:gd name="T18" fmla="*/ 194546847 w 699"/>
              <a:gd name="T19" fmla="*/ 819049834 h 568"/>
              <a:gd name="T20" fmla="*/ 284169791 w 699"/>
              <a:gd name="T21" fmla="*/ 1043344636 h 568"/>
              <a:gd name="T22" fmla="*/ 1200073745 w 699"/>
              <a:gd name="T23" fmla="*/ 1181952376 h 56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99"/>
              <a:gd name="T37" fmla="*/ 0 h 568"/>
              <a:gd name="T38" fmla="*/ 699 w 699"/>
              <a:gd name="T39" fmla="*/ 568 h 56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99" h="568">
                <a:moveTo>
                  <a:pt x="699" y="2"/>
                </a:moveTo>
                <a:cubicBezTo>
                  <a:pt x="612" y="6"/>
                  <a:pt x="575" y="0"/>
                  <a:pt x="507" y="23"/>
                </a:cubicBezTo>
                <a:cubicBezTo>
                  <a:pt x="469" y="50"/>
                  <a:pt x="507" y="30"/>
                  <a:pt x="453" y="30"/>
                </a:cubicBezTo>
                <a:cubicBezTo>
                  <a:pt x="439" y="30"/>
                  <a:pt x="425" y="35"/>
                  <a:pt x="411" y="37"/>
                </a:cubicBezTo>
                <a:cubicBezTo>
                  <a:pt x="363" y="69"/>
                  <a:pt x="267" y="60"/>
                  <a:pt x="213" y="64"/>
                </a:cubicBezTo>
                <a:cubicBezTo>
                  <a:pt x="184" y="74"/>
                  <a:pt x="160" y="89"/>
                  <a:pt x="130" y="98"/>
                </a:cubicBezTo>
                <a:cubicBezTo>
                  <a:pt x="108" y="113"/>
                  <a:pt x="91" y="132"/>
                  <a:pt x="69" y="146"/>
                </a:cubicBezTo>
                <a:cubicBezTo>
                  <a:pt x="45" y="182"/>
                  <a:pt x="16" y="196"/>
                  <a:pt x="0" y="242"/>
                </a:cubicBezTo>
                <a:cubicBezTo>
                  <a:pt x="2" y="260"/>
                  <a:pt x="0" y="280"/>
                  <a:pt x="7" y="297"/>
                </a:cubicBezTo>
                <a:cubicBezTo>
                  <a:pt x="15" y="318"/>
                  <a:pt x="76" y="323"/>
                  <a:pt x="89" y="325"/>
                </a:cubicBezTo>
                <a:cubicBezTo>
                  <a:pt x="95" y="376"/>
                  <a:pt x="91" y="387"/>
                  <a:pt x="130" y="414"/>
                </a:cubicBezTo>
                <a:cubicBezTo>
                  <a:pt x="184" y="568"/>
                  <a:pt x="450" y="469"/>
                  <a:pt x="549" y="469"/>
                </a:cubicBezTo>
              </a:path>
            </a:pathLst>
          </a:custGeom>
          <a:noFill/>
          <a:ln w="381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/>
            <a:endParaRPr lang="en-US">
              <a:solidFill>
                <a:prstClr val="white"/>
              </a:solidFill>
              <a:latin typeface="Calisto MT" panose="02040603050505030304"/>
            </a:endParaRPr>
          </a:p>
        </p:txBody>
      </p:sp>
      <p:sp>
        <p:nvSpPr>
          <p:cNvPr id="19473" name="Oval 17">
            <a:extLst>
              <a:ext uri="{FF2B5EF4-FFF2-40B4-BE49-F238E27FC236}">
                <a16:creationId xmlns:a16="http://schemas.microsoft.com/office/drawing/2014/main" id="{8EFAF48B-CDCA-4E52-A19D-C16ABE0813DD}"/>
              </a:ext>
            </a:extLst>
          </p:cNvPr>
          <p:cNvSpPr>
            <a:spLocks noChangeArrowheads="1"/>
          </p:cNvSpPr>
          <p:nvPr/>
        </p:nvSpPr>
        <p:spPr bwMode="auto">
          <a:xfrm rot="17590892">
            <a:off x="-465137" y="2827341"/>
            <a:ext cx="4648200" cy="1431925"/>
          </a:xfrm>
          <a:prstGeom prst="ellipse">
            <a:avLst/>
          </a:prstGeom>
          <a:solidFill>
            <a:schemeClr val="tx2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defTabSz="457200"/>
            <a:endParaRPr lang="en-US" altLang="en-US">
              <a:solidFill>
                <a:prstClr val="white"/>
              </a:solidFill>
            </a:endParaRPr>
          </a:p>
        </p:txBody>
      </p:sp>
      <p:cxnSp>
        <p:nvCxnSpPr>
          <p:cNvPr id="37899" name="Straight Connector 13">
            <a:extLst>
              <a:ext uri="{FF2B5EF4-FFF2-40B4-BE49-F238E27FC236}">
                <a16:creationId xmlns:a16="http://schemas.microsoft.com/office/drawing/2014/main" id="{AFD77DA4-5914-4275-BA1A-D25D4163662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AFAF9E9-F4B5-4108-883B-95DE3EDA1A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4135"/>
            <a:ext cx="8534400" cy="923330"/>
          </a:xfrm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Jerusalem Is Rebuilt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42A96EB-C603-4BB3-AB54-57E02179BB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458200" cy="2677656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Permission to go home included all the tribes of the Israelites. Ezra 1:3</a:t>
            </a:r>
          </a:p>
          <a:p>
            <a:pPr lvl="1" eaLnBrk="1" hangingPunct="1"/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Israel (Northern tribes) was scattered throughout the Assyrian empire</a:t>
            </a:r>
          </a:p>
          <a:p>
            <a:pPr lvl="1" eaLnBrk="1" hangingPunct="1"/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Judah (Southern tribes) scattered in Babylon</a:t>
            </a:r>
          </a:p>
        </p:txBody>
      </p:sp>
      <p:pic>
        <p:nvPicPr>
          <p:cNvPr id="7179" name="Picture 11">
            <a:extLst>
              <a:ext uri="{FF2B5EF4-FFF2-40B4-BE49-F238E27FC236}">
                <a16:creationId xmlns:a16="http://schemas.microsoft.com/office/drawing/2014/main" id="{8A388D94-6B77-4247-9A93-0C50F521A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7" y="3886201"/>
            <a:ext cx="43719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>
            <a:extLst>
              <a:ext uri="{FF2B5EF4-FFF2-40B4-BE49-F238E27FC236}">
                <a16:creationId xmlns:a16="http://schemas.microsoft.com/office/drawing/2014/main" id="{26D4DF42-A9B0-48BE-81CF-3174A83D0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3895729"/>
            <a:ext cx="4371975" cy="280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418" name="Straight Connector 11">
            <a:extLst>
              <a:ext uri="{FF2B5EF4-FFF2-40B4-BE49-F238E27FC236}">
                <a16:creationId xmlns:a16="http://schemas.microsoft.com/office/drawing/2014/main" id="{5B903060-41A4-411E-B41A-D3CB48CF372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Rectangle 2">
            <a:extLst>
              <a:ext uri="{FF2B5EF4-FFF2-40B4-BE49-F238E27FC236}">
                <a16:creationId xmlns:a16="http://schemas.microsoft.com/office/drawing/2014/main" id="{5B391CC8-725B-44C6-88FD-A7DBDA7898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4135"/>
            <a:ext cx="8534400" cy="923330"/>
          </a:xfrm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 Number ONE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AA95BA36-BF8A-49E2-804B-E96E8E7389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82000" cy="2046714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king Darius came to power, 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Haggai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Zechariah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urged the people to resume work</a:t>
            </a:r>
          </a:p>
          <a:p>
            <a:pPr lvl="1" eaLnBrk="1" hangingPunct="1"/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people really needed this encouragement</a:t>
            </a:r>
          </a:p>
        </p:txBody>
      </p:sp>
      <p:cxnSp>
        <p:nvCxnSpPr>
          <p:cNvPr id="38920" name="Straight Connector 10">
            <a:extLst>
              <a:ext uri="{FF2B5EF4-FFF2-40B4-BE49-F238E27FC236}">
                <a16:creationId xmlns:a16="http://schemas.microsoft.com/office/drawing/2014/main" id="{646DD5DF-7158-40AA-8E43-390E69DCC33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Rectangle 2">
            <a:extLst>
              <a:ext uri="{FF2B5EF4-FFF2-40B4-BE49-F238E27FC236}">
                <a16:creationId xmlns:a16="http://schemas.microsoft.com/office/drawing/2014/main" id="{F56A3929-64E9-4F27-9574-1E2196F97A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4135"/>
            <a:ext cx="8534400" cy="923330"/>
          </a:xfrm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 Number ONE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BD6A345C-4B4A-4240-917D-352C9B883A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82000" cy="5181600"/>
          </a:xfrm>
        </p:spPr>
        <p:txBody>
          <a:bodyPr>
            <a:spAutoFit/>
          </a:bodyPr>
          <a:lstStyle/>
          <a:p>
            <a:pPr lvl="1" eaLnBrk="1" hangingPunct="1"/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 letter is sent to the king telling the story of Jerusalem correctly (Ezra 5)</a:t>
            </a:r>
          </a:p>
          <a:p>
            <a:pPr lvl="2" eaLnBrk="1" hangingPunct="1"/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Darius checked the records and found the original decree from Cyrus in the palace of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Achmetha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Media</a:t>
            </a:r>
          </a:p>
          <a:p>
            <a:pPr lvl="2" eaLnBrk="1" hangingPunct="1"/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gave orders for the work to be finished and he forbade ANY opposition. (Ezra 6:1-2)</a:t>
            </a:r>
          </a:p>
          <a:p>
            <a:pPr lvl="1" eaLnBrk="1" hangingPunct="1"/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temple was finished 20 years after it was begun</a:t>
            </a:r>
          </a:p>
          <a:p>
            <a:pPr lvl="2" eaLnBrk="1" hangingPunct="1"/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total of 4 years labor time (515 BC)</a:t>
            </a:r>
          </a:p>
        </p:txBody>
      </p:sp>
      <p:cxnSp>
        <p:nvCxnSpPr>
          <p:cNvPr id="39944" name="Straight Connector 10">
            <a:extLst>
              <a:ext uri="{FF2B5EF4-FFF2-40B4-BE49-F238E27FC236}">
                <a16:creationId xmlns:a16="http://schemas.microsoft.com/office/drawing/2014/main" id="{20FF3649-5B20-4F4A-AF28-24D3F2140BD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2">
            <a:extLst>
              <a:ext uri="{FF2B5EF4-FFF2-40B4-BE49-F238E27FC236}">
                <a16:creationId xmlns:a16="http://schemas.microsoft.com/office/drawing/2014/main" id="{0C1BEC90-4C0D-4FB5-B6F0-BF2AAD3C74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4135"/>
            <a:ext cx="8534400" cy="923330"/>
          </a:xfrm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Jerusalem Is Rebuilt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77B64C6-A6D5-425A-903B-487B344817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382000" cy="830997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Persia now controls all the territories once held by Assyrian and Babylonian empires</a:t>
            </a:r>
          </a:p>
        </p:txBody>
      </p:sp>
      <p:pic>
        <p:nvPicPr>
          <p:cNvPr id="8204" name="Picture 12">
            <a:extLst>
              <a:ext uri="{FF2B5EF4-FFF2-40B4-BE49-F238E27FC236}">
                <a16:creationId xmlns:a16="http://schemas.microsoft.com/office/drawing/2014/main" id="{254BD7CF-A55C-49DF-A7F0-8DD7A0967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7" y="2028827"/>
            <a:ext cx="884872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441" name="Straight Connector 11">
            <a:extLst>
              <a:ext uri="{FF2B5EF4-FFF2-40B4-BE49-F238E27FC236}">
                <a16:creationId xmlns:a16="http://schemas.microsoft.com/office/drawing/2014/main" id="{652FB279-BF75-443F-AC16-F836BE20DF3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ounded Rectangle 13">
            <a:extLst>
              <a:ext uri="{FF2B5EF4-FFF2-40B4-BE49-F238E27FC236}">
                <a16:creationId xmlns:a16="http://schemas.microsoft.com/office/drawing/2014/main" id="{23227FF4-2DBF-4A05-85B1-3BDAB8BBF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57200"/>
            <a:ext cx="1295400" cy="5334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defTabSz="457200"/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19465" name="Rectangle 2">
            <a:extLst>
              <a:ext uri="{FF2B5EF4-FFF2-40B4-BE49-F238E27FC236}">
                <a16:creationId xmlns:a16="http://schemas.microsoft.com/office/drawing/2014/main" id="{2112519C-CF0C-4423-8C6B-4A045EC12A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70302"/>
            <a:ext cx="7239000" cy="830997"/>
          </a:xfrm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Captives Free to Return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A4DD3A0-682A-4255-BB95-33568EEAC8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82000" cy="5475345"/>
          </a:xfr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Israelites stayed where they were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has been almost 200 years since the first captives have been taken from Israel. </a:t>
            </a:r>
            <a:b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721 BC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most recent captives have been gone 50 years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built homes and were content</a:t>
            </a:r>
            <a:b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stay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was their choice whether to return or not.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Jews from various tribes mentioned in the NT (cf. Luke 2:36)</a:t>
            </a:r>
          </a:p>
        </p:txBody>
      </p:sp>
      <p:sp>
        <p:nvSpPr>
          <p:cNvPr id="19464" name="WordArt 11">
            <a:extLst>
              <a:ext uri="{FF2B5EF4-FFF2-40B4-BE49-F238E27FC236}">
                <a16:creationId xmlns:a16="http://schemas.microsoft.com/office/drawing/2014/main" id="{0A6997AF-4CCF-40A2-BFC7-3840A29256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576267"/>
            <a:ext cx="1143000" cy="338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b="1" kern="10">
                <a:ln w="317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536 B.C.</a:t>
            </a:r>
          </a:p>
        </p:txBody>
      </p:sp>
      <p:cxnSp>
        <p:nvCxnSpPr>
          <p:cNvPr id="19466" name="Straight Connector 12">
            <a:extLst>
              <a:ext uri="{FF2B5EF4-FFF2-40B4-BE49-F238E27FC236}">
                <a16:creationId xmlns:a16="http://schemas.microsoft.com/office/drawing/2014/main" id="{62406380-C0E0-405A-8C3F-D6FD3D27439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ounded Rectangle 13">
            <a:extLst>
              <a:ext uri="{FF2B5EF4-FFF2-40B4-BE49-F238E27FC236}">
                <a16:creationId xmlns:a16="http://schemas.microsoft.com/office/drawing/2014/main" id="{6A0FC601-E080-4AE6-8009-40C30D154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57200"/>
            <a:ext cx="1295400" cy="5334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defTabSz="457200"/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20489" name="Rectangle 2">
            <a:extLst>
              <a:ext uri="{FF2B5EF4-FFF2-40B4-BE49-F238E27FC236}">
                <a16:creationId xmlns:a16="http://schemas.microsoft.com/office/drawing/2014/main" id="{6DEDE70C-F2D8-4F98-BB65-1A33F1A0D8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70302"/>
            <a:ext cx="7239000" cy="830997"/>
          </a:xfrm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Captives Free to Return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1AB2766-9A3C-4A92-A9F9-BF9D2DB558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82000" cy="3222421"/>
          </a:xfr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Approximately 50,000 Jews gathered in Babylon to start home (Ezra 2:64-65)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Sheshbazzar (Ezra 1:8, 11; 5:14-15) and Zerubbabel (Ezra 2:2; 3:2,8; 4:3; 5:2) are named as leaders.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Unknown whether these were two different men or two names for the same man</a:t>
            </a:r>
          </a:p>
        </p:txBody>
      </p:sp>
      <p:sp>
        <p:nvSpPr>
          <p:cNvPr id="20488" name="WordArt 11">
            <a:extLst>
              <a:ext uri="{FF2B5EF4-FFF2-40B4-BE49-F238E27FC236}">
                <a16:creationId xmlns:a16="http://schemas.microsoft.com/office/drawing/2014/main" id="{227ADBAF-0C9E-40DF-ADDC-95E704057D6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576267"/>
            <a:ext cx="1143000" cy="338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b="1" kern="10">
                <a:ln w="317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536 B.C.</a:t>
            </a:r>
          </a:p>
        </p:txBody>
      </p:sp>
      <p:cxnSp>
        <p:nvCxnSpPr>
          <p:cNvPr id="20490" name="Straight Connector 12">
            <a:extLst>
              <a:ext uri="{FF2B5EF4-FFF2-40B4-BE49-F238E27FC236}">
                <a16:creationId xmlns:a16="http://schemas.microsoft.com/office/drawing/2014/main" id="{228F1AB7-B035-4F10-A4AB-F0E0AC9CBB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Rectangle 2">
            <a:extLst>
              <a:ext uri="{FF2B5EF4-FFF2-40B4-BE49-F238E27FC236}">
                <a16:creationId xmlns:a16="http://schemas.microsoft.com/office/drawing/2014/main" id="{2764D659-69C2-47E5-BE08-0F7844F3C5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70302"/>
            <a:ext cx="7239000" cy="830997"/>
          </a:xfrm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Captives Free to Return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3BDD0B3-A45D-4A73-9BF8-8717C9CB92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82000" cy="5181600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“gods” to return to the Jews, WHY? However:</a:t>
            </a:r>
          </a:p>
          <a:p>
            <a:pPr lvl="1" eaLnBrk="1" hangingPunct="1"/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valuable vessels taken from the temple and palace in Nebuchadnezzar’s day are returned. </a:t>
            </a:r>
            <a:b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Ezra 2:68-69</a:t>
            </a:r>
          </a:p>
          <a:p>
            <a:pPr lvl="2" eaLnBrk="1" hangingPunct="1"/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5,400 gold and silver vessels returned</a:t>
            </a:r>
          </a:p>
          <a:p>
            <a:pPr lvl="1" eaLnBrk="1" hangingPunct="1"/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Jews who stayed behind helped their brethren with gifts to make their trip easier. Ezra 1</a:t>
            </a:r>
          </a:p>
          <a:p>
            <a:pPr eaLnBrk="1" hangingPunct="1"/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was a day of great joy as they began</a:t>
            </a:r>
            <a:b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trip</a:t>
            </a:r>
          </a:p>
          <a:p>
            <a:pPr lvl="1" eaLnBrk="1" hangingPunct="1"/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the tasks ahead would not be easy</a:t>
            </a:r>
          </a:p>
        </p:txBody>
      </p:sp>
      <p:sp>
        <p:nvSpPr>
          <p:cNvPr id="21511" name="Rounded Rectangle 11">
            <a:extLst>
              <a:ext uri="{FF2B5EF4-FFF2-40B4-BE49-F238E27FC236}">
                <a16:creationId xmlns:a16="http://schemas.microsoft.com/office/drawing/2014/main" id="{D8389CD1-6F75-4655-97A6-DFEB456C9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57200"/>
            <a:ext cx="1295400" cy="5334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defTabSz="457200"/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21512" name="WordArt 11">
            <a:extLst>
              <a:ext uri="{FF2B5EF4-FFF2-40B4-BE49-F238E27FC236}">
                <a16:creationId xmlns:a16="http://schemas.microsoft.com/office/drawing/2014/main" id="{FA7E763E-7CC1-444B-80DC-D4B7BA033D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576267"/>
            <a:ext cx="1143000" cy="338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b="1" kern="10">
                <a:ln w="317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536 B.C.</a:t>
            </a:r>
          </a:p>
        </p:txBody>
      </p:sp>
      <p:cxnSp>
        <p:nvCxnSpPr>
          <p:cNvPr id="21514" name="Straight Connector 14">
            <a:extLst>
              <a:ext uri="{FF2B5EF4-FFF2-40B4-BE49-F238E27FC236}">
                <a16:creationId xmlns:a16="http://schemas.microsoft.com/office/drawing/2014/main" id="{F530CCA8-5C73-48DF-80A8-B33EEF32848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Rectangle 2">
            <a:extLst>
              <a:ext uri="{FF2B5EF4-FFF2-40B4-BE49-F238E27FC236}">
                <a16:creationId xmlns:a16="http://schemas.microsoft.com/office/drawing/2014/main" id="{9EC86D61-9EF6-43D1-A788-259AADDEA4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4135"/>
            <a:ext cx="8534400" cy="923330"/>
          </a:xfrm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People of Palestine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B00296B5-AC3B-41A0-9D61-28C00FBCB2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4841" y="1248265"/>
            <a:ext cx="8974318" cy="5555367"/>
          </a:xfr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3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They profited from the Jews’ absence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Samaritans</a:t>
            </a:r>
            <a:r>
              <a:rPr lang="en-US" altLang="en-US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had grown in power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Claimed the territory around the ruins of Jerusalem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Ammonites</a:t>
            </a:r>
            <a:r>
              <a:rPr lang="en-US" altLang="en-US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moved out of their near-desert territory into the fertile highlands of Gilead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Edom</a:t>
            </a:r>
            <a:r>
              <a:rPr lang="en-US" altLang="en-US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moved out of the dry Negeb into</a:t>
            </a:r>
            <a:br>
              <a:rPr lang="en-US" altLang="en-US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land once belonging to Judah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They took the city of Hebron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Nomadic tribes</a:t>
            </a:r>
            <a:r>
              <a:rPr lang="en-US" altLang="en-US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moved nearer the</a:t>
            </a:r>
            <a:br>
              <a:rPr lang="en-US" altLang="en-US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fertile lands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Established a more settled way of life</a:t>
            </a:r>
          </a:p>
        </p:txBody>
      </p:sp>
      <p:cxnSp>
        <p:nvCxnSpPr>
          <p:cNvPr id="23560" name="Straight Connector 10">
            <a:extLst>
              <a:ext uri="{FF2B5EF4-FFF2-40B4-BE49-F238E27FC236}">
                <a16:creationId xmlns:a16="http://schemas.microsoft.com/office/drawing/2014/main" id="{7904CF02-A941-40E4-89CD-476A8AB9C3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14">
            <a:extLst>
              <a:ext uri="{FF2B5EF4-FFF2-40B4-BE49-F238E27FC236}">
                <a16:creationId xmlns:a16="http://schemas.microsoft.com/office/drawing/2014/main" id="{B1810DF9-0372-4D06-8FF7-E9B74F75F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4191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5">
            <a:extLst>
              <a:ext uri="{FF2B5EF4-FFF2-40B4-BE49-F238E27FC236}">
                <a16:creationId xmlns:a16="http://schemas.microsoft.com/office/drawing/2014/main" id="{73A5BAFA-BE82-409A-BDDE-86EB3BFA1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267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Rectangle 2">
            <a:extLst>
              <a:ext uri="{FF2B5EF4-FFF2-40B4-BE49-F238E27FC236}">
                <a16:creationId xmlns:a16="http://schemas.microsoft.com/office/drawing/2014/main" id="{16362A83-480E-40EC-B904-3DAA9BE10D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6002"/>
            <a:ext cx="8686800" cy="830997"/>
          </a:xfrm>
          <a:solidFill>
            <a:srgbClr val="152A00"/>
          </a:solidFill>
        </p:spPr>
        <p:txBody>
          <a:bodyPr>
            <a:spAutoFit/>
          </a:bodyPr>
          <a:lstStyle/>
          <a:p>
            <a:pPr eaLnBrk="1" hangingPunct="1"/>
            <a:r>
              <a:rPr lang="en-US" alt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People Of Palestine</a:t>
            </a:r>
          </a:p>
        </p:txBody>
      </p:sp>
      <p:cxnSp>
        <p:nvCxnSpPr>
          <p:cNvPr id="25609" name="Straight Connector 14">
            <a:extLst>
              <a:ext uri="{FF2B5EF4-FFF2-40B4-BE49-F238E27FC236}">
                <a16:creationId xmlns:a16="http://schemas.microsoft.com/office/drawing/2014/main" id="{E7880827-23B7-4DCE-A79F-2150FC3A260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1000" y="990600"/>
            <a:ext cx="83820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Oval 17">
            <a:extLst>
              <a:ext uri="{FF2B5EF4-FFF2-40B4-BE49-F238E27FC236}">
                <a16:creationId xmlns:a16="http://schemas.microsoft.com/office/drawing/2014/main" id="{3EF942A2-3604-443B-972A-599CCAE6225F}"/>
              </a:ext>
            </a:extLst>
          </p:cNvPr>
          <p:cNvSpPr>
            <a:spLocks noChangeArrowheads="1"/>
          </p:cNvSpPr>
          <p:nvPr/>
        </p:nvSpPr>
        <p:spPr bwMode="auto">
          <a:xfrm rot="17590892">
            <a:off x="1481138" y="3632204"/>
            <a:ext cx="1011238" cy="808037"/>
          </a:xfrm>
          <a:prstGeom prst="ellipse">
            <a:avLst/>
          </a:prstGeom>
          <a:solidFill>
            <a:schemeClr val="tx2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defTabSz="457200"/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14" name="Oval 17">
            <a:extLst>
              <a:ext uri="{FF2B5EF4-FFF2-40B4-BE49-F238E27FC236}">
                <a16:creationId xmlns:a16="http://schemas.microsoft.com/office/drawing/2014/main" id="{EC14C167-1A5F-4D11-9826-3FFD171806F0}"/>
              </a:ext>
            </a:extLst>
          </p:cNvPr>
          <p:cNvSpPr>
            <a:spLocks noChangeArrowheads="1"/>
          </p:cNvSpPr>
          <p:nvPr/>
        </p:nvSpPr>
        <p:spPr bwMode="auto">
          <a:xfrm rot="17590892">
            <a:off x="8068469" y="3191669"/>
            <a:ext cx="1009650" cy="808038"/>
          </a:xfrm>
          <a:prstGeom prst="ellipse">
            <a:avLst/>
          </a:prstGeom>
          <a:solidFill>
            <a:schemeClr val="tx2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defTabSz="457200"/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16" name="Oval 17">
            <a:extLst>
              <a:ext uri="{FF2B5EF4-FFF2-40B4-BE49-F238E27FC236}">
                <a16:creationId xmlns:a16="http://schemas.microsoft.com/office/drawing/2014/main" id="{4F29FAF7-5C55-4638-B0C2-0B2DDABE4B3E}"/>
              </a:ext>
            </a:extLst>
          </p:cNvPr>
          <p:cNvSpPr>
            <a:spLocks noChangeArrowheads="1"/>
          </p:cNvSpPr>
          <p:nvPr/>
        </p:nvSpPr>
        <p:spPr bwMode="auto">
          <a:xfrm rot="17590892">
            <a:off x="7000082" y="5830098"/>
            <a:ext cx="1009650" cy="808037"/>
          </a:xfrm>
          <a:prstGeom prst="ellipse">
            <a:avLst/>
          </a:prstGeom>
          <a:solidFill>
            <a:schemeClr val="tx2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defTabSz="457200"/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17" name="Oval 17">
            <a:extLst>
              <a:ext uri="{FF2B5EF4-FFF2-40B4-BE49-F238E27FC236}">
                <a16:creationId xmlns:a16="http://schemas.microsoft.com/office/drawing/2014/main" id="{9E7C00CE-AC69-4DB2-AB03-237F7F113E38}"/>
              </a:ext>
            </a:extLst>
          </p:cNvPr>
          <p:cNvSpPr>
            <a:spLocks noChangeArrowheads="1"/>
          </p:cNvSpPr>
          <p:nvPr/>
        </p:nvSpPr>
        <p:spPr bwMode="auto">
          <a:xfrm rot="17590892">
            <a:off x="8202780" y="4677181"/>
            <a:ext cx="1009650" cy="808037"/>
          </a:xfrm>
          <a:prstGeom prst="ellipse">
            <a:avLst/>
          </a:prstGeom>
          <a:solidFill>
            <a:schemeClr val="tx2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defTabSz="457200"/>
            <a:r>
              <a:rPr lang="en-US" altLang="en-US" dirty="0">
                <a:solidFill>
                  <a:prstClr val="black"/>
                </a:solidFill>
              </a:rPr>
              <a:t>Arab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2" name="Picture 24">
            <a:extLst>
              <a:ext uri="{FF2B5EF4-FFF2-40B4-BE49-F238E27FC236}">
                <a16:creationId xmlns:a16="http://schemas.microsoft.com/office/drawing/2014/main" id="{DB3257EC-CE06-4FDB-AEA1-1C5622F25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1000"/>
            <a:ext cx="4495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>
            <a:extLst>
              <a:ext uri="{FF2B5EF4-FFF2-40B4-BE49-F238E27FC236}">
                <a16:creationId xmlns:a16="http://schemas.microsoft.com/office/drawing/2014/main" id="{562EA39D-C1F3-4826-BE87-095436F79F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660773"/>
            <a:ext cx="3886200" cy="3231654"/>
          </a:xfr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Judah</a:t>
            </a:r>
            <a:b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b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Return From</a:t>
            </a:r>
            <a:b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Captivity</a:t>
            </a:r>
          </a:p>
        </p:txBody>
      </p:sp>
      <p:sp>
        <p:nvSpPr>
          <p:cNvPr id="12299" name="Line 11">
            <a:extLst>
              <a:ext uri="{FF2B5EF4-FFF2-40B4-BE49-F238E27FC236}">
                <a16:creationId xmlns:a16="http://schemas.microsoft.com/office/drawing/2014/main" id="{97D10987-FE4E-4869-83E9-61D6760C77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3048000"/>
            <a:ext cx="23622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US">
              <a:solidFill>
                <a:prstClr val="white"/>
              </a:solidFill>
              <a:latin typeface="Calisto MT" panose="02040603050505030304"/>
            </a:endParaRPr>
          </a:p>
        </p:txBody>
      </p:sp>
      <p:sp>
        <p:nvSpPr>
          <p:cNvPr id="9" name="Oval 17">
            <a:extLst>
              <a:ext uri="{FF2B5EF4-FFF2-40B4-BE49-F238E27FC236}">
                <a16:creationId xmlns:a16="http://schemas.microsoft.com/office/drawing/2014/main" id="{669CB7E8-3E50-4909-BFA3-C8C977C2CC5E}"/>
              </a:ext>
            </a:extLst>
          </p:cNvPr>
          <p:cNvSpPr>
            <a:spLocks noChangeArrowheads="1"/>
          </p:cNvSpPr>
          <p:nvPr/>
        </p:nvSpPr>
        <p:spPr bwMode="auto">
          <a:xfrm rot="17590892">
            <a:off x="5857082" y="2963073"/>
            <a:ext cx="1009650" cy="808037"/>
          </a:xfrm>
          <a:prstGeom prst="ellipse">
            <a:avLst/>
          </a:prstGeom>
          <a:solidFill>
            <a:schemeClr val="tx2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defTabSz="457200"/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10" name="Oval 17">
            <a:extLst>
              <a:ext uri="{FF2B5EF4-FFF2-40B4-BE49-F238E27FC236}">
                <a16:creationId xmlns:a16="http://schemas.microsoft.com/office/drawing/2014/main" id="{A2E9C4AE-CCDE-4771-8BA0-F7DD3CD72139}"/>
              </a:ext>
            </a:extLst>
          </p:cNvPr>
          <p:cNvSpPr>
            <a:spLocks noChangeArrowheads="1"/>
          </p:cNvSpPr>
          <p:nvPr/>
        </p:nvSpPr>
        <p:spPr bwMode="auto">
          <a:xfrm rot="17590892">
            <a:off x="5552282" y="5630073"/>
            <a:ext cx="1009650" cy="808037"/>
          </a:xfrm>
          <a:prstGeom prst="ellipse">
            <a:avLst/>
          </a:prstGeom>
          <a:solidFill>
            <a:schemeClr val="tx2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defTabSz="457200"/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11" name="Oval 17">
            <a:extLst>
              <a:ext uri="{FF2B5EF4-FFF2-40B4-BE49-F238E27FC236}">
                <a16:creationId xmlns:a16="http://schemas.microsoft.com/office/drawing/2014/main" id="{3E338208-6744-4D39-91C0-E268649E930B}"/>
              </a:ext>
            </a:extLst>
          </p:cNvPr>
          <p:cNvSpPr>
            <a:spLocks noChangeArrowheads="1"/>
          </p:cNvSpPr>
          <p:nvPr/>
        </p:nvSpPr>
        <p:spPr bwMode="auto">
          <a:xfrm rot="17590892">
            <a:off x="6847682" y="3953673"/>
            <a:ext cx="1009650" cy="808037"/>
          </a:xfrm>
          <a:prstGeom prst="ellipse">
            <a:avLst/>
          </a:prstGeom>
          <a:solidFill>
            <a:schemeClr val="tx2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defTabSz="457200"/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12" name="Oval 17">
            <a:extLst>
              <a:ext uri="{FF2B5EF4-FFF2-40B4-BE49-F238E27FC236}">
                <a16:creationId xmlns:a16="http://schemas.microsoft.com/office/drawing/2014/main" id="{6082DD1B-BF78-4CF4-8652-1D1594ACFFEE}"/>
              </a:ext>
            </a:extLst>
          </p:cNvPr>
          <p:cNvSpPr>
            <a:spLocks noChangeArrowheads="1"/>
          </p:cNvSpPr>
          <p:nvPr/>
        </p:nvSpPr>
        <p:spPr bwMode="auto">
          <a:xfrm rot="17590892">
            <a:off x="8068469" y="4639469"/>
            <a:ext cx="1009650" cy="808038"/>
          </a:xfrm>
          <a:prstGeom prst="ellipse">
            <a:avLst/>
          </a:prstGeom>
          <a:solidFill>
            <a:schemeClr val="tx2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defTabSz="457200"/>
            <a:endParaRPr lang="en-US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953</Words>
  <Application>Microsoft Office PowerPoint</Application>
  <PresentationFormat>On-screen Show (4:3)</PresentationFormat>
  <Paragraphs>103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Calisto MT</vt:lpstr>
      <vt:lpstr>Wingdings 2</vt:lpstr>
      <vt:lpstr>Slate</vt:lpstr>
      <vt:lpstr>Welcome Back – Part 1 Jerusalem Is Rebuilt</vt:lpstr>
      <vt:lpstr>Jerusalem Is Rebuilt</vt:lpstr>
      <vt:lpstr>Jerusalem Is Rebuilt</vt:lpstr>
      <vt:lpstr>Captives Free to Return</vt:lpstr>
      <vt:lpstr>Captives Free to Return</vt:lpstr>
      <vt:lpstr>Captives Free to Return</vt:lpstr>
      <vt:lpstr>The People of Palestine</vt:lpstr>
      <vt:lpstr>The People Of Palestine</vt:lpstr>
      <vt:lpstr>Judah  Return From Captivity</vt:lpstr>
      <vt:lpstr>Returns</vt:lpstr>
      <vt:lpstr>Return Number ONE</vt:lpstr>
      <vt:lpstr>Return Number ONE</vt:lpstr>
      <vt:lpstr>Return Number ONE</vt:lpstr>
      <vt:lpstr>Return Number ONE</vt:lpstr>
      <vt:lpstr>Return Number ONE</vt:lpstr>
      <vt:lpstr>Return Number ONE</vt:lpstr>
      <vt:lpstr>Return Number ONE</vt:lpstr>
      <vt:lpstr>Return Number ONE</vt:lpstr>
      <vt:lpstr>Return Number ONE</vt:lpstr>
      <vt:lpstr>Return Number ONE</vt:lpstr>
      <vt:lpstr>Return Number 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 –  Jerusalem Is Rebuilt</dc:title>
  <dc:creator>mgalloway2715@gmail.com</dc:creator>
  <cp:lastModifiedBy>Richard Lidh</cp:lastModifiedBy>
  <cp:revision>5</cp:revision>
  <cp:lastPrinted>2021-06-06T00:40:51Z</cp:lastPrinted>
  <dcterms:created xsi:type="dcterms:W3CDTF">2021-06-05T23:55:44Z</dcterms:created>
  <dcterms:modified xsi:type="dcterms:W3CDTF">2021-06-06T00:40:54Z</dcterms:modified>
</cp:coreProperties>
</file>